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Gelasio" panose="020B0604020202020204" charset="0"/>
      <p:regular r:id="rId13"/>
    </p:embeddedFont>
    <p:embeddedFont>
      <p:font typeface="Calibri" panose="020F0502020204030204" pitchFamily="34" charset="0"/>
      <p:regular r:id="rId14"/>
      <p:bold r:id="rId15"/>
      <p:italic r:id="rId16"/>
      <p:boldItalic r:id="rId17"/>
    </p:embeddedFont>
    <p:embeddedFont>
      <p:font typeface="Lato"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6" d="100"/>
          <a:sy n="96"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28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16D-0151-6307-171A-8502DD911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BB1C6-C3A7-2C76-4EC1-276E71739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6F4B0-8227-5355-FD84-C989FD841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FA9ECD-430D-F05E-FC5A-056C5275ABBF}"/>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14118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92655"/>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312F2B"/>
                </a:solidFill>
                <a:latin typeface="Gelasio" pitchFamily="34" charset="0"/>
                <a:ea typeface="Gelasio" pitchFamily="34" charset="-122"/>
                <a:cs typeface="Gelasio" pitchFamily="34" charset="-120"/>
              </a:rPr>
              <a:t>Presentation on Standards on Review Engagements (SRE 2400 &amp; SRE 2410)</a:t>
            </a:r>
            <a:endParaRPr lang="en-US" sz="4450" dirty="0"/>
          </a:p>
        </p:txBody>
      </p:sp>
      <p:sp>
        <p:nvSpPr>
          <p:cNvPr id="4" name="Text 1"/>
          <p:cNvSpPr/>
          <p:nvPr/>
        </p:nvSpPr>
        <p:spPr>
          <a:xfrm>
            <a:off x="793790" y="4659154"/>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Lato" pitchFamily="34" charset="0"/>
                <a:ea typeface="Lato" pitchFamily="34" charset="-122"/>
                <a:cs typeface="Lato" pitchFamily="34" charset="-120"/>
              </a:rPr>
              <a:t>Presented By: Sanjeev Aditya M
Date: 11th December 2024</a:t>
            </a:r>
            <a:endParaRPr lang="en-US" sz="1750" dirty="0"/>
          </a:p>
        </p:txBody>
      </p:sp>
      <p:sp>
        <p:nvSpPr>
          <p:cNvPr id="5" name="Shape 2"/>
          <p:cNvSpPr/>
          <p:nvPr/>
        </p:nvSpPr>
        <p:spPr>
          <a:xfrm>
            <a:off x="793790" y="5657017"/>
            <a:ext cx="362903" cy="362903"/>
          </a:xfrm>
          <a:prstGeom prst="roundRect">
            <a:avLst>
              <a:gd name="adj" fmla="val 25194296"/>
            </a:avLst>
          </a:prstGeom>
          <a:noFill/>
          <a:ln w="7620">
            <a:solidFill>
              <a:srgbClr val="FFFFFF"/>
            </a:solidFill>
            <a:prstDash val="solid"/>
          </a:ln>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00AF-EA50-45F9-F84E-288F85E68F69}"/>
            </a:ext>
          </a:extLst>
        </p:cNvPr>
        <p:cNvGrpSpPr/>
        <p:nvPr/>
      </p:nvGrpSpPr>
      <p:grpSpPr>
        <a:xfrm>
          <a:off x="0" y="0"/>
          <a:ext cx="0" cy="0"/>
          <a:chOff x="0" y="0"/>
          <a:chExt cx="0" cy="0"/>
        </a:xfrm>
      </p:grpSpPr>
      <p:pic>
        <p:nvPicPr>
          <p:cNvPr id="23" name="Image 0" descr="preencoded.png">
            <a:extLst>
              <a:ext uri="{FF2B5EF4-FFF2-40B4-BE49-F238E27FC236}">
                <a16:creationId xmlns:a16="http://schemas.microsoft.com/office/drawing/2014/main" id="{FF6445AF-B739-337F-EB2B-97E9B95FD598}"/>
              </a:ext>
            </a:extLst>
          </p:cNvPr>
          <p:cNvPicPr>
            <a:picLocks noChangeAspect="1"/>
          </p:cNvPicPr>
          <p:nvPr/>
        </p:nvPicPr>
        <p:blipFill>
          <a:blip r:embed="rId3"/>
          <a:stretch>
            <a:fillRect/>
          </a:stretch>
        </p:blipFill>
        <p:spPr>
          <a:xfrm>
            <a:off x="0" y="0"/>
            <a:ext cx="5486400" cy="8229600"/>
          </a:xfrm>
          <a:prstGeom prst="rect">
            <a:avLst/>
          </a:prstGeom>
        </p:spPr>
      </p:pic>
      <p:sp>
        <p:nvSpPr>
          <p:cNvPr id="25" name="TextBox 24">
            <a:extLst>
              <a:ext uri="{FF2B5EF4-FFF2-40B4-BE49-F238E27FC236}">
                <a16:creationId xmlns:a16="http://schemas.microsoft.com/office/drawing/2014/main" id="{D092D1D7-2863-3B05-0080-6653A8B01B70}"/>
              </a:ext>
            </a:extLst>
          </p:cNvPr>
          <p:cNvSpPr txBox="1"/>
          <p:nvPr/>
        </p:nvSpPr>
        <p:spPr>
          <a:xfrm>
            <a:off x="7162800" y="3734938"/>
            <a:ext cx="6163733" cy="1107996"/>
          </a:xfrm>
          <a:prstGeom prst="rect">
            <a:avLst/>
          </a:prstGeom>
          <a:noFill/>
        </p:spPr>
        <p:txBody>
          <a:bodyPr wrap="square" rtlCol="0">
            <a:spAutoFit/>
          </a:bodyPr>
          <a:lstStyle/>
          <a:p>
            <a:pPr algn="ctr"/>
            <a:r>
              <a:rPr lang="en-US" sz="6600" dirty="0">
                <a:solidFill>
                  <a:srgbClr val="312F2B"/>
                </a:solidFill>
                <a:latin typeface="Gelasio" pitchFamily="34" charset="0"/>
                <a:ea typeface="Gelasio" pitchFamily="34" charset="-122"/>
                <a:cs typeface="Gelasio" pitchFamily="34" charset="-120"/>
              </a:rPr>
              <a:t>Thank You</a:t>
            </a:r>
            <a:endParaRPr lang="en-IN" sz="6600" dirty="0"/>
          </a:p>
        </p:txBody>
      </p:sp>
    </p:spTree>
    <p:extLst>
      <p:ext uri="{BB962C8B-B14F-4D97-AF65-F5344CB8AC3E}">
        <p14:creationId xmlns:p14="http://schemas.microsoft.com/office/powerpoint/2010/main" val="26965822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8044" y="781407"/>
            <a:ext cx="7600712" cy="1378029"/>
          </a:xfrm>
          <a:prstGeom prst="rect">
            <a:avLst/>
          </a:prstGeom>
          <a:noFill/>
          <a:ln/>
        </p:spPr>
        <p:txBody>
          <a:bodyPr wrap="square" lIns="0" tIns="0" rIns="0" bIns="0" rtlCol="0" anchor="t"/>
          <a:lstStyle/>
          <a:p>
            <a:pPr marL="0" indent="0">
              <a:lnSpc>
                <a:spcPts val="5400"/>
              </a:lnSpc>
              <a:buNone/>
            </a:pPr>
            <a:r>
              <a:rPr lang="en-US" sz="4300" dirty="0">
                <a:solidFill>
                  <a:srgbClr val="312F2B"/>
                </a:solidFill>
                <a:latin typeface="Gelasio" pitchFamily="34" charset="0"/>
                <a:ea typeface="Gelasio" pitchFamily="34" charset="-122"/>
                <a:cs typeface="Gelasio" pitchFamily="34" charset="-120"/>
              </a:rPr>
              <a:t>Introduction to Review Engagements</a:t>
            </a:r>
            <a:endParaRPr lang="en-US" sz="4300" dirty="0"/>
          </a:p>
        </p:txBody>
      </p:sp>
      <p:sp>
        <p:nvSpPr>
          <p:cNvPr id="4" name="Shape 1"/>
          <p:cNvSpPr/>
          <p:nvPr/>
        </p:nvSpPr>
        <p:spPr>
          <a:xfrm>
            <a:off x="6258044" y="2738080"/>
            <a:ext cx="385763" cy="385763"/>
          </a:xfrm>
          <a:prstGeom prst="roundRect">
            <a:avLst>
              <a:gd name="adj" fmla="val 24007"/>
            </a:avLst>
          </a:prstGeom>
          <a:solidFill>
            <a:srgbClr val="E8E8E3"/>
          </a:solidFill>
          <a:ln w="7620">
            <a:solidFill>
              <a:srgbClr val="CECEC9"/>
            </a:solidFill>
            <a:prstDash val="solid"/>
          </a:ln>
        </p:spPr>
        <p:txBody>
          <a:bodyPr/>
          <a:lstStyle/>
          <a:p>
            <a:endParaRPr lang="en-IN"/>
          </a:p>
        </p:txBody>
      </p:sp>
      <p:sp>
        <p:nvSpPr>
          <p:cNvPr id="5" name="Text 2"/>
          <p:cNvSpPr/>
          <p:nvPr/>
        </p:nvSpPr>
        <p:spPr>
          <a:xfrm>
            <a:off x="6864191" y="2738080"/>
            <a:ext cx="2756178" cy="344448"/>
          </a:xfrm>
          <a:prstGeom prst="rect">
            <a:avLst/>
          </a:prstGeom>
          <a:noFill/>
          <a:ln/>
        </p:spPr>
        <p:txBody>
          <a:bodyPr wrap="none" lIns="0" tIns="0" rIns="0" bIns="0" rtlCol="0" anchor="t"/>
          <a:lstStyle/>
          <a:p>
            <a:pPr marL="0" indent="0">
              <a:lnSpc>
                <a:spcPts val="2700"/>
              </a:lnSpc>
              <a:buNone/>
            </a:pPr>
            <a:r>
              <a:rPr lang="en-US" sz="2150" dirty="0">
                <a:solidFill>
                  <a:srgbClr val="272525"/>
                </a:solidFill>
                <a:latin typeface="Gelasio" pitchFamily="34" charset="0"/>
                <a:ea typeface="Gelasio" pitchFamily="34" charset="-122"/>
                <a:cs typeface="Gelasio" pitchFamily="34" charset="-120"/>
              </a:rPr>
              <a:t>What is Review?</a:t>
            </a:r>
            <a:endParaRPr lang="en-US" sz="2150" dirty="0"/>
          </a:p>
        </p:txBody>
      </p:sp>
      <p:sp>
        <p:nvSpPr>
          <p:cNvPr id="6" name="Text 3"/>
          <p:cNvSpPr/>
          <p:nvPr/>
        </p:nvSpPr>
        <p:spPr>
          <a:xfrm>
            <a:off x="6864191" y="3214807"/>
            <a:ext cx="3084076" cy="4233386"/>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Lato" pitchFamily="34" charset="0"/>
                <a:ea typeface="Lato" pitchFamily="34" charset="-122"/>
                <a:cs typeface="Lato" pitchFamily="34" charset="-120"/>
              </a:rPr>
              <a:t>A Review is a  </a:t>
            </a:r>
            <a:r>
              <a:rPr lang="en-US" sz="1700" i="1" dirty="0">
                <a:solidFill>
                  <a:srgbClr val="272525"/>
                </a:solidFill>
                <a:latin typeface="Lato" pitchFamily="34" charset="0"/>
                <a:ea typeface="Lato" pitchFamily="34" charset="-122"/>
                <a:cs typeface="Lato" pitchFamily="34" charset="-120"/>
              </a:rPr>
              <a:t>limited assurance engagement</a:t>
            </a:r>
            <a:r>
              <a:rPr lang="en-US" sz="1700" dirty="0">
                <a:solidFill>
                  <a:srgbClr val="272525"/>
                </a:solidFill>
                <a:latin typeface="Lato" pitchFamily="34" charset="0"/>
                <a:ea typeface="Lato" pitchFamily="34" charset="-122"/>
                <a:cs typeface="Lato" pitchFamily="34" charset="-120"/>
              </a:rPr>
              <a:t>. Limited assurance is the level of assurance obtained where the engagement risk is reduced to a level that is acceptable in the circumstances of the engagement, but where that risk is greater than for a reasonable assurance engagement, as the basis for expressing a conclusion.</a:t>
            </a:r>
            <a:endParaRPr lang="en-US" sz="1700" dirty="0"/>
          </a:p>
        </p:txBody>
      </p:sp>
      <p:sp>
        <p:nvSpPr>
          <p:cNvPr id="7" name="Shape 4"/>
          <p:cNvSpPr/>
          <p:nvPr/>
        </p:nvSpPr>
        <p:spPr>
          <a:xfrm>
            <a:off x="10168652" y="2738080"/>
            <a:ext cx="385763" cy="385763"/>
          </a:xfrm>
          <a:prstGeom prst="roundRect">
            <a:avLst>
              <a:gd name="adj" fmla="val 24007"/>
            </a:avLst>
          </a:prstGeom>
          <a:solidFill>
            <a:srgbClr val="E8E8E3"/>
          </a:solidFill>
          <a:ln w="7620">
            <a:solidFill>
              <a:srgbClr val="CECEC9"/>
            </a:solidFill>
            <a:prstDash val="solid"/>
          </a:ln>
        </p:spPr>
        <p:txBody>
          <a:bodyPr/>
          <a:lstStyle/>
          <a:p>
            <a:endParaRPr lang="en-IN"/>
          </a:p>
        </p:txBody>
      </p:sp>
      <p:sp>
        <p:nvSpPr>
          <p:cNvPr id="8" name="Text 5"/>
          <p:cNvSpPr/>
          <p:nvPr/>
        </p:nvSpPr>
        <p:spPr>
          <a:xfrm>
            <a:off x="10774799" y="2738080"/>
            <a:ext cx="3084076" cy="688896"/>
          </a:xfrm>
          <a:prstGeom prst="rect">
            <a:avLst/>
          </a:prstGeom>
          <a:noFill/>
          <a:ln/>
        </p:spPr>
        <p:txBody>
          <a:bodyPr wrap="square" lIns="0" tIns="0" rIns="0" bIns="0" rtlCol="0" anchor="t"/>
          <a:lstStyle/>
          <a:p>
            <a:pPr marL="0" indent="0">
              <a:lnSpc>
                <a:spcPts val="2700"/>
              </a:lnSpc>
              <a:buNone/>
            </a:pPr>
            <a:r>
              <a:rPr lang="en-US" sz="2150" dirty="0">
                <a:solidFill>
                  <a:srgbClr val="272525"/>
                </a:solidFill>
                <a:latin typeface="Gelasio" pitchFamily="34" charset="0"/>
                <a:ea typeface="Gelasio" pitchFamily="34" charset="-122"/>
                <a:cs typeface="Gelasio" pitchFamily="34" charset="-120"/>
              </a:rPr>
              <a:t>Types of Review Engagements</a:t>
            </a:r>
            <a:endParaRPr lang="en-US" sz="2150" dirty="0"/>
          </a:p>
        </p:txBody>
      </p:sp>
      <p:sp>
        <p:nvSpPr>
          <p:cNvPr id="9" name="Text 6"/>
          <p:cNvSpPr/>
          <p:nvPr/>
        </p:nvSpPr>
        <p:spPr>
          <a:xfrm>
            <a:off x="10774799" y="3559254"/>
            <a:ext cx="3084076" cy="2469475"/>
          </a:xfrm>
          <a:prstGeom prst="rect">
            <a:avLst/>
          </a:prstGeom>
          <a:noFill/>
          <a:ln/>
        </p:spPr>
        <p:txBody>
          <a:bodyPr wrap="square" lIns="0" tIns="0" rIns="0" bIns="0" rtlCol="0" anchor="t"/>
          <a:lstStyle/>
          <a:p>
            <a:pPr marL="0" indent="0">
              <a:lnSpc>
                <a:spcPts val="2750"/>
              </a:lnSpc>
              <a:buNone/>
            </a:pPr>
            <a:r>
              <a:rPr lang="en-US" sz="1700" b="1" dirty="0">
                <a:solidFill>
                  <a:srgbClr val="272525"/>
                </a:solidFill>
                <a:latin typeface="Lato" pitchFamily="34" charset="0"/>
                <a:ea typeface="Lato" pitchFamily="34" charset="-122"/>
                <a:cs typeface="Lato" pitchFamily="34" charset="-120"/>
              </a:rPr>
              <a:t>- SRE 2400:</a:t>
            </a:r>
            <a:r>
              <a:rPr lang="en-US" sz="1700" dirty="0">
                <a:solidFill>
                  <a:srgbClr val="272525"/>
                </a:solidFill>
                <a:latin typeface="Lato" pitchFamily="34" charset="0"/>
                <a:ea typeface="Lato" pitchFamily="34" charset="-122"/>
                <a:cs typeface="Lato" pitchFamily="34" charset="-120"/>
              </a:rPr>
              <a:t> Engagements to Review Historical Financial Statements.
-</a:t>
            </a:r>
            <a:r>
              <a:rPr lang="en-US" sz="1700" b="1" dirty="0">
                <a:solidFill>
                  <a:srgbClr val="272525"/>
                </a:solidFill>
                <a:latin typeface="Lato" pitchFamily="34" charset="0"/>
                <a:ea typeface="Lato" pitchFamily="34" charset="-122"/>
                <a:cs typeface="Lato" pitchFamily="34" charset="-120"/>
              </a:rPr>
              <a:t>- SRE 2410:</a:t>
            </a:r>
            <a:r>
              <a:rPr lang="en-US" sz="1700" dirty="0">
                <a:solidFill>
                  <a:srgbClr val="272525"/>
                </a:solidFill>
                <a:latin typeface="Lato" pitchFamily="34" charset="0"/>
                <a:ea typeface="Lato" pitchFamily="34" charset="-122"/>
                <a:cs typeface="Lato" pitchFamily="34" charset="-120"/>
              </a:rPr>
              <a:t> Review of Interim Financial Information Performed by the Independent Auditor of the Entity.</a:t>
            </a:r>
            <a:endParaRPr lang="en-US" sz="1700"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48941"/>
            <a:ext cx="5670590" cy="708779"/>
          </a:xfrm>
          <a:prstGeom prst="rect">
            <a:avLst/>
          </a:prstGeom>
          <a:noFill/>
          <a:ln/>
        </p:spPr>
        <p:txBody>
          <a:bodyPr wrap="none" lIns="0" tIns="0" rIns="0" bIns="0" rtlCol="0" anchor="t"/>
          <a:lstStyle/>
          <a:p>
            <a:pPr marL="0" indent="0">
              <a:lnSpc>
                <a:spcPts val="5550"/>
              </a:lnSpc>
              <a:buNone/>
            </a:pPr>
            <a:r>
              <a:rPr lang="en-US" sz="4450" dirty="0">
                <a:solidFill>
                  <a:srgbClr val="312F2B"/>
                </a:solidFill>
                <a:latin typeface="Gelasio" pitchFamily="34" charset="0"/>
                <a:ea typeface="Gelasio" pitchFamily="34" charset="-122"/>
                <a:cs typeface="Gelasio" pitchFamily="34" charset="-120"/>
              </a:rPr>
              <a:t>Audit vs Review</a:t>
            </a:r>
            <a:endParaRPr lang="en-US" sz="4450" dirty="0"/>
          </a:p>
        </p:txBody>
      </p:sp>
      <p:sp>
        <p:nvSpPr>
          <p:cNvPr id="3" name="Text 1"/>
          <p:cNvSpPr/>
          <p:nvPr/>
        </p:nvSpPr>
        <p:spPr>
          <a:xfrm>
            <a:off x="793790" y="2324695"/>
            <a:ext cx="6244709" cy="1771650"/>
          </a:xfrm>
          <a:prstGeom prst="rect">
            <a:avLst/>
          </a:prstGeom>
          <a:noFill/>
          <a:ln/>
        </p:spPr>
        <p:txBody>
          <a:bodyPr wrap="square" lIns="0" tIns="0" rIns="0" bIns="0" rtlCol="0" anchor="t"/>
          <a:lstStyle/>
          <a:p>
            <a:pPr marL="0" indent="0">
              <a:lnSpc>
                <a:spcPts val="2750"/>
              </a:lnSpc>
              <a:buNone/>
            </a:pPr>
            <a:r>
              <a:rPr lang="en-US" sz="2200" dirty="0">
                <a:solidFill>
                  <a:srgbClr val="312F2B"/>
                </a:solidFill>
                <a:latin typeface="Gelasio" pitchFamily="34" charset="0"/>
                <a:ea typeface="Gelasio" pitchFamily="34" charset="-122"/>
                <a:cs typeface="Gelasio" pitchFamily="34" charset="-120"/>
              </a:rPr>
              <a:t>Audit engagement has many similarities with review engagement. However, there are certain important areas of distinction relating to the nature of engagement, its performance, objective &amp; reporting highlighted below:</a:t>
            </a:r>
            <a:endParaRPr lang="en-US" sz="2200" dirty="0"/>
          </a:p>
        </p:txBody>
      </p:sp>
      <p:sp>
        <p:nvSpPr>
          <p:cNvPr id="4" name="Text 2"/>
          <p:cNvSpPr/>
          <p:nvPr/>
        </p:nvSpPr>
        <p:spPr>
          <a:xfrm>
            <a:off x="793790" y="432315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Lato" pitchFamily="34" charset="0"/>
                <a:ea typeface="Lato" pitchFamily="34" charset="-122"/>
                <a:cs typeface="Lato" pitchFamily="34" charset="-120"/>
              </a:rPr>
              <a:t>Reasonable Assurance vs Limited Assurance</a:t>
            </a:r>
            <a:endParaRPr lang="en-US" sz="1750" dirty="0"/>
          </a:p>
        </p:txBody>
      </p:sp>
      <p:sp>
        <p:nvSpPr>
          <p:cNvPr id="5" name="Text 3"/>
          <p:cNvSpPr/>
          <p:nvPr/>
        </p:nvSpPr>
        <p:spPr>
          <a:xfrm>
            <a:off x="793790" y="4765358"/>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Lato" pitchFamily="34" charset="0"/>
                <a:ea typeface="Lato" pitchFamily="34" charset="-122"/>
                <a:cs typeface="Lato" pitchFamily="34" charset="-120"/>
              </a:rPr>
              <a:t>Audit Procedures (Test of Controls and Substantive) vs. Review Procedures (Inquiry and Analytical Procedures)</a:t>
            </a:r>
            <a:endParaRPr lang="en-US" sz="1750" dirty="0"/>
          </a:p>
        </p:txBody>
      </p:sp>
      <p:sp>
        <p:nvSpPr>
          <p:cNvPr id="6" name="Text 4"/>
          <p:cNvSpPr/>
          <p:nvPr/>
        </p:nvSpPr>
        <p:spPr>
          <a:xfrm>
            <a:off x="793790" y="5570458"/>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Lato" pitchFamily="34" charset="0"/>
                <a:ea typeface="Lato" pitchFamily="34" charset="-122"/>
                <a:cs typeface="Lato" pitchFamily="34" charset="-120"/>
              </a:rPr>
              <a:t>Audit arrives at an opinion vs. Review arrives at a conclusion</a:t>
            </a:r>
            <a:endParaRPr lang="en-US" sz="1750" dirty="0"/>
          </a:p>
        </p:txBody>
      </p:sp>
      <p:sp>
        <p:nvSpPr>
          <p:cNvPr id="7" name="Text 5"/>
          <p:cNvSpPr/>
          <p:nvPr/>
        </p:nvSpPr>
        <p:spPr>
          <a:xfrm>
            <a:off x="793790" y="637555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Lato" pitchFamily="34" charset="0"/>
                <a:ea typeface="Lato" pitchFamily="34" charset="-122"/>
                <a:cs typeface="Lato" pitchFamily="34" charset="-120"/>
              </a:rPr>
              <a:t>Positive wording in reporting vs. Negative wordings in reporting</a:t>
            </a:r>
            <a:endParaRPr lang="en-US" sz="1750" dirty="0"/>
          </a:p>
        </p:txBody>
      </p:sp>
      <p:sp>
        <p:nvSpPr>
          <p:cNvPr id="8" name="Text 6"/>
          <p:cNvSpPr/>
          <p:nvPr/>
        </p:nvSpPr>
        <p:spPr>
          <a:xfrm>
            <a:off x="7599521" y="2324695"/>
            <a:ext cx="5595818" cy="354330"/>
          </a:xfrm>
          <a:prstGeom prst="rect">
            <a:avLst/>
          </a:prstGeom>
          <a:noFill/>
          <a:ln/>
        </p:spPr>
        <p:txBody>
          <a:bodyPr wrap="none" lIns="0" tIns="0" rIns="0" bIns="0" rtlCol="0" anchor="t"/>
          <a:lstStyle/>
          <a:p>
            <a:pPr marL="0" indent="0">
              <a:lnSpc>
                <a:spcPts val="2750"/>
              </a:lnSpc>
              <a:buNone/>
            </a:pPr>
            <a:r>
              <a:rPr lang="en-US" sz="2200" dirty="0">
                <a:solidFill>
                  <a:srgbClr val="312F2B"/>
                </a:solidFill>
                <a:latin typeface="Gelasio" pitchFamily="34" charset="0"/>
                <a:ea typeface="Gelasio" pitchFamily="34" charset="-122"/>
                <a:cs typeface="Gelasio" pitchFamily="34" charset="-120"/>
              </a:rPr>
              <a:t>Difference between SRE 2400 and SRE 2410</a:t>
            </a:r>
            <a:endParaRPr lang="en-US" sz="2200" dirty="0"/>
          </a:p>
        </p:txBody>
      </p:sp>
      <p:sp>
        <p:nvSpPr>
          <p:cNvPr id="9" name="Text 7"/>
          <p:cNvSpPr/>
          <p:nvPr/>
        </p:nvSpPr>
        <p:spPr>
          <a:xfrm>
            <a:off x="7599521" y="290583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Lato" pitchFamily="34" charset="0"/>
                <a:ea typeface="Lato" pitchFamily="34" charset="-122"/>
                <a:cs typeface="Lato" pitchFamily="34" charset="-120"/>
              </a:rPr>
              <a:t>Review historical financial statements (SRE 2400) vs. Review of Interim Financial Information.</a:t>
            </a:r>
            <a:endParaRPr lang="en-US" sz="1750" dirty="0"/>
          </a:p>
        </p:txBody>
      </p:sp>
      <p:sp>
        <p:nvSpPr>
          <p:cNvPr id="10" name="Text 8"/>
          <p:cNvSpPr/>
          <p:nvPr/>
        </p:nvSpPr>
        <p:spPr>
          <a:xfrm>
            <a:off x="7599521" y="371094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Lato" pitchFamily="34" charset="0"/>
                <a:ea typeface="Lato" pitchFamily="34" charset="-122"/>
                <a:cs typeface="Lato" pitchFamily="34" charset="-120"/>
              </a:rPr>
              <a:t>Review under SRE 2400 not required to be conducted by the statutory auditor unlike SRE 2410.</a:t>
            </a:r>
            <a:endParaRPr lang="en-US" sz="1750" dirty="0"/>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8038" y="898088"/>
            <a:ext cx="7700724" cy="1933099"/>
          </a:xfrm>
          <a:prstGeom prst="rect">
            <a:avLst/>
          </a:prstGeom>
          <a:noFill/>
          <a:ln/>
        </p:spPr>
        <p:txBody>
          <a:bodyPr wrap="square" lIns="0" tIns="0" rIns="0" bIns="0" rtlCol="0" anchor="t"/>
          <a:lstStyle/>
          <a:p>
            <a:pPr marL="0" indent="0">
              <a:lnSpc>
                <a:spcPts val="5050"/>
              </a:lnSpc>
              <a:buNone/>
            </a:pPr>
            <a:r>
              <a:rPr lang="en-US" sz="4050" dirty="0">
                <a:solidFill>
                  <a:srgbClr val="312F2B"/>
                </a:solidFill>
                <a:latin typeface="Gelasio" pitchFamily="34" charset="0"/>
                <a:ea typeface="Gelasio" pitchFamily="34" charset="-122"/>
                <a:cs typeface="Gelasio" pitchFamily="34" charset="-120"/>
              </a:rPr>
              <a:t>SRE 2400: Engagements to Review Historical Financial Statements.</a:t>
            </a:r>
            <a:endParaRPr lang="en-US" sz="4050" dirty="0"/>
          </a:p>
        </p:txBody>
      </p:sp>
      <p:sp>
        <p:nvSpPr>
          <p:cNvPr id="4" name="Text 1"/>
          <p:cNvSpPr/>
          <p:nvPr/>
        </p:nvSpPr>
        <p:spPr>
          <a:xfrm>
            <a:off x="6208038" y="3140393"/>
            <a:ext cx="7700724" cy="1319689"/>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Lato" pitchFamily="34" charset="0"/>
                <a:ea typeface="Lato" pitchFamily="34" charset="-122"/>
                <a:cs typeface="Lato" pitchFamily="34" charset="-120"/>
              </a:rPr>
              <a:t>Scope and Applicability
• SRE 2400 applies to practitioners who are not the statutory auditors of the entity.
• It is relevant for entities requiring assurance on historical financial statements, typically for specific users or purposes, without the cost or rigor of a full audit.</a:t>
            </a:r>
            <a:endParaRPr lang="en-US" sz="1600" dirty="0"/>
          </a:p>
        </p:txBody>
      </p:sp>
      <p:sp>
        <p:nvSpPr>
          <p:cNvPr id="5" name="Text 2"/>
          <p:cNvSpPr/>
          <p:nvPr/>
        </p:nvSpPr>
        <p:spPr>
          <a:xfrm>
            <a:off x="6208038" y="4692015"/>
            <a:ext cx="7700724" cy="2639378"/>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Lato" pitchFamily="34" charset="0"/>
                <a:ea typeface="Lato" pitchFamily="34" charset="-122"/>
                <a:cs typeface="Lato" pitchFamily="34" charset="-120"/>
              </a:rPr>
              <a:t>Objectives of the Practitioner
The practitioner’s objectives under SRE 2400 are:
1. Obtain Limited Assurance:
o To determine, through inquiry and analytical procedures, whether the financial statements are free from material misstatements.
2. Report on Financial Statements:
o To issue a conclusion stating that nothing has come to their attention to suggest material misstatements in the financial statements.</a:t>
            </a:r>
            <a:endParaRPr lang="en-US" sz="1600" dirty="0"/>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99674"/>
            <a:ext cx="11461194" cy="425291"/>
          </a:xfrm>
          <a:prstGeom prst="rect">
            <a:avLst/>
          </a:prstGeom>
          <a:noFill/>
          <a:ln/>
        </p:spPr>
        <p:txBody>
          <a:bodyPr wrap="none" lIns="0" tIns="0" rIns="0" bIns="0" rtlCol="0" anchor="t"/>
          <a:lstStyle/>
          <a:p>
            <a:pPr marL="0" indent="0">
              <a:lnSpc>
                <a:spcPts val="3300"/>
              </a:lnSpc>
              <a:buNone/>
            </a:pPr>
            <a:r>
              <a:rPr lang="en-US" sz="2650" dirty="0">
                <a:solidFill>
                  <a:srgbClr val="312F2B"/>
                </a:solidFill>
                <a:latin typeface="Gelasio" pitchFamily="34" charset="0"/>
                <a:ea typeface="Gelasio" pitchFamily="34" charset="-122"/>
                <a:cs typeface="Gelasio" pitchFamily="34" charset="-120"/>
              </a:rPr>
              <a:t>Compliance with Ethical Requirements &amp; Engagement Level Quality Control</a:t>
            </a:r>
            <a:endParaRPr lang="en-US" sz="2650" dirty="0"/>
          </a:p>
        </p:txBody>
      </p:sp>
      <p:sp>
        <p:nvSpPr>
          <p:cNvPr id="3" name="Shape 1"/>
          <p:cNvSpPr/>
          <p:nvPr/>
        </p:nvSpPr>
        <p:spPr>
          <a:xfrm>
            <a:off x="793790" y="2078593"/>
            <a:ext cx="6408063" cy="4951214"/>
          </a:xfrm>
          <a:prstGeom prst="roundRect">
            <a:avLst>
              <a:gd name="adj" fmla="val 1924"/>
            </a:avLst>
          </a:prstGeom>
          <a:solidFill>
            <a:srgbClr val="E8E8E3"/>
          </a:solidFill>
          <a:ln w="7620">
            <a:solidFill>
              <a:srgbClr val="CECEC9"/>
            </a:solidFill>
            <a:prstDash val="solid"/>
          </a:ln>
        </p:spPr>
        <p:txBody>
          <a:bodyPr/>
          <a:lstStyle/>
          <a:p>
            <a:endParaRPr lang="en-IN"/>
          </a:p>
        </p:txBody>
      </p:sp>
      <p:sp>
        <p:nvSpPr>
          <p:cNvPr id="4" name="Text 2"/>
          <p:cNvSpPr/>
          <p:nvPr/>
        </p:nvSpPr>
        <p:spPr>
          <a:xfrm>
            <a:off x="1028224" y="2313027"/>
            <a:ext cx="5939195" cy="1771650"/>
          </a:xfrm>
          <a:prstGeom prst="rect">
            <a:avLst/>
          </a:prstGeom>
          <a:noFill/>
          <a:ln/>
        </p:spPr>
        <p:txBody>
          <a:bodyPr wrap="square" lIns="0" tIns="0" rIns="0" bIns="0" rtlCol="0" anchor="t"/>
          <a:lstStyle/>
          <a:p>
            <a:pPr marL="0" indent="0">
              <a:lnSpc>
                <a:spcPts val="2750"/>
              </a:lnSpc>
              <a:buNone/>
            </a:pPr>
            <a:r>
              <a:rPr lang="en-US" sz="2200" dirty="0">
                <a:solidFill>
                  <a:srgbClr val="272525"/>
                </a:solidFill>
                <a:latin typeface="Gelasio" pitchFamily="34" charset="0"/>
                <a:ea typeface="Gelasio" pitchFamily="34" charset="-122"/>
                <a:cs typeface="Gelasio" pitchFamily="34" charset="-120"/>
              </a:rPr>
              <a:t>The practitioner shall comply with relevant ethical requirements, including those pertaining to independence &amp; the engagement partner is responsible for overall quality of each review engagement.</a:t>
            </a:r>
            <a:endParaRPr lang="en-US" sz="2200" dirty="0"/>
          </a:p>
        </p:txBody>
      </p:sp>
      <p:sp>
        <p:nvSpPr>
          <p:cNvPr id="5" name="Text 3"/>
          <p:cNvSpPr/>
          <p:nvPr/>
        </p:nvSpPr>
        <p:spPr>
          <a:xfrm>
            <a:off x="1028224" y="4220766"/>
            <a:ext cx="5939195"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Lato" pitchFamily="34" charset="0"/>
                <a:ea typeface="Lato" pitchFamily="34" charset="-122"/>
                <a:cs typeface="Lato" pitchFamily="34" charset="-120"/>
              </a:rPr>
              <a:t>Both Ethical Requirements and the Standard on Quality Control (SQC – 1) will be applicable to a review.</a:t>
            </a:r>
            <a:endParaRPr lang="en-US" sz="1750" dirty="0"/>
          </a:p>
        </p:txBody>
      </p:sp>
      <p:sp>
        <p:nvSpPr>
          <p:cNvPr id="6" name="Shape 4"/>
          <p:cNvSpPr/>
          <p:nvPr/>
        </p:nvSpPr>
        <p:spPr>
          <a:xfrm>
            <a:off x="7428667" y="2078593"/>
            <a:ext cx="6408063" cy="4951214"/>
          </a:xfrm>
          <a:prstGeom prst="roundRect">
            <a:avLst>
              <a:gd name="adj" fmla="val 1924"/>
            </a:avLst>
          </a:prstGeom>
          <a:solidFill>
            <a:srgbClr val="E8E8E3"/>
          </a:solidFill>
          <a:ln w="7620">
            <a:solidFill>
              <a:srgbClr val="CECEC9"/>
            </a:solidFill>
            <a:prstDash val="solid"/>
          </a:ln>
        </p:spPr>
        <p:txBody>
          <a:bodyPr/>
          <a:lstStyle/>
          <a:p>
            <a:endParaRPr lang="en-IN"/>
          </a:p>
        </p:txBody>
      </p:sp>
      <p:sp>
        <p:nvSpPr>
          <p:cNvPr id="7" name="Text 5"/>
          <p:cNvSpPr/>
          <p:nvPr/>
        </p:nvSpPr>
        <p:spPr>
          <a:xfrm>
            <a:off x="7663101" y="2313027"/>
            <a:ext cx="4252555" cy="354330"/>
          </a:xfrm>
          <a:prstGeom prst="rect">
            <a:avLst/>
          </a:prstGeom>
          <a:noFill/>
          <a:ln/>
        </p:spPr>
        <p:txBody>
          <a:bodyPr wrap="none" lIns="0" tIns="0" rIns="0" bIns="0" rtlCol="0" anchor="t"/>
          <a:lstStyle/>
          <a:p>
            <a:pPr marL="0" indent="0">
              <a:lnSpc>
                <a:spcPts val="2750"/>
              </a:lnSpc>
              <a:buNone/>
            </a:pPr>
            <a:r>
              <a:rPr lang="en-US" sz="2200" dirty="0">
                <a:solidFill>
                  <a:srgbClr val="272525"/>
                </a:solidFill>
                <a:latin typeface="Gelasio" pitchFamily="34" charset="0"/>
                <a:ea typeface="Gelasio" pitchFamily="34" charset="-122"/>
                <a:cs typeface="Gelasio" pitchFamily="34" charset="-120"/>
              </a:rPr>
              <a:t>Client Acceptance &amp; Continuance:</a:t>
            </a:r>
            <a:endParaRPr lang="en-US" sz="2200" dirty="0"/>
          </a:p>
        </p:txBody>
      </p:sp>
      <p:sp>
        <p:nvSpPr>
          <p:cNvPr id="8" name="Text 6"/>
          <p:cNvSpPr/>
          <p:nvPr/>
        </p:nvSpPr>
        <p:spPr>
          <a:xfrm>
            <a:off x="7663101" y="2803446"/>
            <a:ext cx="5939195" cy="399192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Lato" pitchFamily="34" charset="0"/>
                <a:ea typeface="Lato" pitchFamily="34" charset="-122"/>
                <a:cs typeface="Lato" pitchFamily="34" charset="-120"/>
              </a:rPr>
              <a:t>Unless required by law or regulation, the practitioner shall not accept a review engagement if:
(i) That there is no rational purpose for the engagement. (when any law requires an audit but the appointment is for a review)
(ii) That a review engagement would not be appropriate in the circumstances.
(iii) The practitioner has reason to believe that relevant ethical requirements, including independence, will not be satisfied.
(iv) If there is a possibility of limitation of scope.</a:t>
            </a:r>
            <a:endParaRPr lang="en-US" sz="1750"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39403"/>
            <a:ext cx="10394633" cy="425291"/>
          </a:xfrm>
          <a:prstGeom prst="rect">
            <a:avLst/>
          </a:prstGeom>
          <a:noFill/>
          <a:ln/>
        </p:spPr>
        <p:txBody>
          <a:bodyPr wrap="none" lIns="0" tIns="0" rIns="0" bIns="0" rtlCol="0" anchor="t"/>
          <a:lstStyle/>
          <a:p>
            <a:pPr marL="0" indent="0">
              <a:lnSpc>
                <a:spcPts val="3300"/>
              </a:lnSpc>
              <a:buNone/>
            </a:pPr>
            <a:r>
              <a:rPr lang="en-US" sz="2650" dirty="0">
                <a:solidFill>
                  <a:srgbClr val="312F2B"/>
                </a:solidFill>
                <a:latin typeface="Gelasio" pitchFamily="34" charset="0"/>
                <a:ea typeface="Gelasio" pitchFamily="34" charset="-122"/>
                <a:cs typeface="Gelasio" pitchFamily="34" charset="-120"/>
              </a:rPr>
              <a:t>Overview of Performing the Review Engagement After Its Acceptance</a:t>
            </a:r>
            <a:endParaRPr lang="en-US" sz="2650" dirty="0"/>
          </a:p>
        </p:txBody>
      </p:sp>
      <p:sp>
        <p:nvSpPr>
          <p:cNvPr id="3" name="Shape 1"/>
          <p:cNvSpPr/>
          <p:nvPr/>
        </p:nvSpPr>
        <p:spPr>
          <a:xfrm>
            <a:off x="793790" y="2158484"/>
            <a:ext cx="13042821" cy="30480"/>
          </a:xfrm>
          <a:prstGeom prst="roundRect">
            <a:avLst>
              <a:gd name="adj" fmla="val 312558"/>
            </a:avLst>
          </a:prstGeom>
          <a:solidFill>
            <a:srgbClr val="CECEC9"/>
          </a:solidFill>
          <a:ln/>
        </p:spPr>
        <p:txBody>
          <a:bodyPr/>
          <a:lstStyle/>
          <a:p>
            <a:endParaRPr lang="en-IN"/>
          </a:p>
        </p:txBody>
      </p:sp>
      <p:sp>
        <p:nvSpPr>
          <p:cNvPr id="4" name="Shape 2"/>
          <p:cNvSpPr/>
          <p:nvPr/>
        </p:nvSpPr>
        <p:spPr>
          <a:xfrm>
            <a:off x="2876669" y="2158484"/>
            <a:ext cx="30480" cy="793790"/>
          </a:xfrm>
          <a:prstGeom prst="roundRect">
            <a:avLst>
              <a:gd name="adj" fmla="val 312558"/>
            </a:avLst>
          </a:prstGeom>
          <a:solidFill>
            <a:srgbClr val="CECEC9"/>
          </a:solidFill>
          <a:ln/>
        </p:spPr>
        <p:txBody>
          <a:bodyPr/>
          <a:lstStyle/>
          <a:p>
            <a:endParaRPr lang="en-IN"/>
          </a:p>
        </p:txBody>
      </p:sp>
      <p:sp>
        <p:nvSpPr>
          <p:cNvPr id="5" name="Shape 3"/>
          <p:cNvSpPr/>
          <p:nvPr/>
        </p:nvSpPr>
        <p:spPr>
          <a:xfrm>
            <a:off x="2636758" y="1903333"/>
            <a:ext cx="510302" cy="510302"/>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6" name="Text 4"/>
          <p:cNvSpPr/>
          <p:nvPr/>
        </p:nvSpPr>
        <p:spPr>
          <a:xfrm>
            <a:off x="2818805" y="1988344"/>
            <a:ext cx="146209" cy="340281"/>
          </a:xfrm>
          <a:prstGeom prst="rect">
            <a:avLst/>
          </a:prstGeom>
          <a:noFill/>
          <a:ln/>
        </p:spPr>
        <p:txBody>
          <a:bodyPr wrap="none" lIns="0" tIns="0" rIns="0" bIns="0" rtlCol="0" anchor="t"/>
          <a:lstStyle/>
          <a:p>
            <a:pPr marL="0" indent="0" algn="ctr">
              <a:lnSpc>
                <a:spcPts val="2650"/>
              </a:lnSpc>
              <a:buNone/>
            </a:pPr>
            <a:r>
              <a:rPr lang="en-US" sz="2650" dirty="0">
                <a:solidFill>
                  <a:srgbClr val="272525"/>
                </a:solidFill>
                <a:latin typeface="Gelasio" pitchFamily="34" charset="0"/>
                <a:ea typeface="Gelasio" pitchFamily="34" charset="-122"/>
                <a:cs typeface="Gelasio" pitchFamily="34" charset="-120"/>
              </a:rPr>
              <a:t>1</a:t>
            </a:r>
            <a:endParaRPr lang="en-US" sz="2650" dirty="0"/>
          </a:p>
        </p:txBody>
      </p:sp>
      <p:sp>
        <p:nvSpPr>
          <p:cNvPr id="7" name="Text 5"/>
          <p:cNvSpPr/>
          <p:nvPr/>
        </p:nvSpPr>
        <p:spPr>
          <a:xfrm>
            <a:off x="1020604" y="3179207"/>
            <a:ext cx="3742730" cy="708660"/>
          </a:xfrm>
          <a:prstGeom prst="rect">
            <a:avLst/>
          </a:prstGeom>
          <a:noFill/>
          <a:ln/>
        </p:spPr>
        <p:txBody>
          <a:bodyPr wrap="square" lIns="0" tIns="0" rIns="0" bIns="0" rtlCol="0" anchor="t"/>
          <a:lstStyle/>
          <a:p>
            <a:pPr marL="0" indent="0" algn="ctr">
              <a:lnSpc>
                <a:spcPts val="2750"/>
              </a:lnSpc>
              <a:buNone/>
            </a:pPr>
            <a:r>
              <a:rPr lang="en-US" sz="2200" dirty="0">
                <a:solidFill>
                  <a:srgbClr val="272525"/>
                </a:solidFill>
                <a:latin typeface="Gelasio" pitchFamily="34" charset="0"/>
                <a:ea typeface="Gelasio" pitchFamily="34" charset="-122"/>
                <a:cs typeface="Gelasio" pitchFamily="34" charset="-120"/>
              </a:rPr>
              <a:t>Obtaining an Understanding of the Entity:</a:t>
            </a:r>
            <a:endParaRPr lang="en-US" sz="2200" dirty="0"/>
          </a:p>
        </p:txBody>
      </p:sp>
      <p:sp>
        <p:nvSpPr>
          <p:cNvPr id="8" name="Text 6"/>
          <p:cNvSpPr/>
          <p:nvPr/>
        </p:nvSpPr>
        <p:spPr>
          <a:xfrm>
            <a:off x="1020604" y="4023955"/>
            <a:ext cx="3742730" cy="2540318"/>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Lato" pitchFamily="34" charset="0"/>
                <a:ea typeface="Lato" pitchFamily="34" charset="-122"/>
                <a:cs typeface="Lato" pitchFamily="34" charset="-120"/>
              </a:rPr>
              <a:t>• The practitioner shall obtain an understanding of the entity and its environment and the applicable financial reporting framework to identify areas in the financial statements where material misstatements are likely to arise.</a:t>
            </a:r>
            <a:endParaRPr lang="en-US" sz="1750" dirty="0"/>
          </a:p>
        </p:txBody>
      </p:sp>
      <p:sp>
        <p:nvSpPr>
          <p:cNvPr id="9" name="Shape 7"/>
          <p:cNvSpPr/>
          <p:nvPr/>
        </p:nvSpPr>
        <p:spPr>
          <a:xfrm>
            <a:off x="7299841" y="2158484"/>
            <a:ext cx="30480" cy="793790"/>
          </a:xfrm>
          <a:prstGeom prst="roundRect">
            <a:avLst>
              <a:gd name="adj" fmla="val 312558"/>
            </a:avLst>
          </a:prstGeom>
          <a:solidFill>
            <a:srgbClr val="CECEC9"/>
          </a:solidFill>
          <a:ln/>
        </p:spPr>
        <p:txBody>
          <a:bodyPr/>
          <a:lstStyle/>
          <a:p>
            <a:endParaRPr lang="en-IN"/>
          </a:p>
        </p:txBody>
      </p:sp>
      <p:sp>
        <p:nvSpPr>
          <p:cNvPr id="10" name="Shape 8"/>
          <p:cNvSpPr/>
          <p:nvPr/>
        </p:nvSpPr>
        <p:spPr>
          <a:xfrm>
            <a:off x="7059930" y="1903333"/>
            <a:ext cx="510302" cy="510302"/>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11" name="Text 9"/>
          <p:cNvSpPr/>
          <p:nvPr/>
        </p:nvSpPr>
        <p:spPr>
          <a:xfrm>
            <a:off x="7220069" y="1988344"/>
            <a:ext cx="190024" cy="340281"/>
          </a:xfrm>
          <a:prstGeom prst="rect">
            <a:avLst/>
          </a:prstGeom>
          <a:noFill/>
          <a:ln/>
        </p:spPr>
        <p:txBody>
          <a:bodyPr wrap="none" lIns="0" tIns="0" rIns="0" bIns="0" rtlCol="0" anchor="t"/>
          <a:lstStyle/>
          <a:p>
            <a:pPr marL="0" indent="0" algn="ctr">
              <a:lnSpc>
                <a:spcPts val="2650"/>
              </a:lnSpc>
              <a:buNone/>
            </a:pPr>
            <a:r>
              <a:rPr lang="en-US" sz="2650" dirty="0">
                <a:solidFill>
                  <a:srgbClr val="272525"/>
                </a:solidFill>
                <a:latin typeface="Gelasio" pitchFamily="34" charset="0"/>
                <a:ea typeface="Gelasio" pitchFamily="34" charset="-122"/>
                <a:cs typeface="Gelasio" pitchFamily="34" charset="-120"/>
              </a:rPr>
              <a:t>2</a:t>
            </a:r>
            <a:endParaRPr lang="en-US" sz="2650" dirty="0"/>
          </a:p>
        </p:txBody>
      </p:sp>
      <p:sp>
        <p:nvSpPr>
          <p:cNvPr id="12" name="Text 10"/>
          <p:cNvSpPr/>
          <p:nvPr/>
        </p:nvSpPr>
        <p:spPr>
          <a:xfrm>
            <a:off x="5443776" y="3179207"/>
            <a:ext cx="3742730" cy="708660"/>
          </a:xfrm>
          <a:prstGeom prst="rect">
            <a:avLst/>
          </a:prstGeom>
          <a:noFill/>
          <a:ln/>
        </p:spPr>
        <p:txBody>
          <a:bodyPr wrap="square" lIns="0" tIns="0" rIns="0" bIns="0" rtlCol="0" anchor="t"/>
          <a:lstStyle/>
          <a:p>
            <a:pPr marL="0" indent="0" algn="ctr">
              <a:lnSpc>
                <a:spcPts val="2750"/>
              </a:lnSpc>
              <a:buNone/>
            </a:pPr>
            <a:r>
              <a:rPr lang="en-US" sz="2200" dirty="0">
                <a:solidFill>
                  <a:srgbClr val="272525"/>
                </a:solidFill>
                <a:latin typeface="Gelasio" pitchFamily="34" charset="0"/>
                <a:ea typeface="Gelasio" pitchFamily="34" charset="-122"/>
                <a:cs typeface="Gelasio" pitchFamily="34" charset="-120"/>
              </a:rPr>
              <a:t>Materiality in a Review of Financial Statements:</a:t>
            </a:r>
            <a:endParaRPr lang="en-US" sz="2200" dirty="0"/>
          </a:p>
        </p:txBody>
      </p:sp>
      <p:sp>
        <p:nvSpPr>
          <p:cNvPr id="13" name="Text 11"/>
          <p:cNvSpPr/>
          <p:nvPr/>
        </p:nvSpPr>
        <p:spPr>
          <a:xfrm>
            <a:off x="5443776" y="4023955"/>
            <a:ext cx="3742730" cy="2903220"/>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Lato" pitchFamily="34" charset="0"/>
                <a:ea typeface="Lato" pitchFamily="34" charset="-122"/>
                <a:cs typeface="Lato" pitchFamily="34" charset="-120"/>
              </a:rPr>
              <a:t>• The practitioner shall determine materiality for the financial statements as a whole.
• No separate materiality is set for particular class of transactions, account balances or disclosures as detailed audit procedures is not conducted.</a:t>
            </a:r>
            <a:endParaRPr lang="en-US" sz="1750" dirty="0"/>
          </a:p>
        </p:txBody>
      </p:sp>
      <p:sp>
        <p:nvSpPr>
          <p:cNvPr id="14" name="Shape 12"/>
          <p:cNvSpPr/>
          <p:nvPr/>
        </p:nvSpPr>
        <p:spPr>
          <a:xfrm>
            <a:off x="11723013" y="2158484"/>
            <a:ext cx="30480" cy="793790"/>
          </a:xfrm>
          <a:prstGeom prst="roundRect">
            <a:avLst>
              <a:gd name="adj" fmla="val 312558"/>
            </a:avLst>
          </a:prstGeom>
          <a:solidFill>
            <a:srgbClr val="CECEC9"/>
          </a:solidFill>
          <a:ln/>
        </p:spPr>
        <p:txBody>
          <a:bodyPr/>
          <a:lstStyle/>
          <a:p>
            <a:endParaRPr lang="en-IN"/>
          </a:p>
        </p:txBody>
      </p:sp>
      <p:sp>
        <p:nvSpPr>
          <p:cNvPr id="15" name="Shape 13"/>
          <p:cNvSpPr/>
          <p:nvPr/>
        </p:nvSpPr>
        <p:spPr>
          <a:xfrm>
            <a:off x="11483102" y="1903333"/>
            <a:ext cx="510302" cy="510302"/>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16" name="Text 14"/>
          <p:cNvSpPr/>
          <p:nvPr/>
        </p:nvSpPr>
        <p:spPr>
          <a:xfrm>
            <a:off x="11644313" y="1988344"/>
            <a:ext cx="187762" cy="340281"/>
          </a:xfrm>
          <a:prstGeom prst="rect">
            <a:avLst/>
          </a:prstGeom>
          <a:noFill/>
          <a:ln/>
        </p:spPr>
        <p:txBody>
          <a:bodyPr wrap="none" lIns="0" tIns="0" rIns="0" bIns="0" rtlCol="0" anchor="t"/>
          <a:lstStyle/>
          <a:p>
            <a:pPr marL="0" indent="0" algn="ctr">
              <a:lnSpc>
                <a:spcPts val="2650"/>
              </a:lnSpc>
              <a:buNone/>
            </a:pPr>
            <a:r>
              <a:rPr lang="en-US" sz="2650" dirty="0">
                <a:solidFill>
                  <a:srgbClr val="272525"/>
                </a:solidFill>
                <a:latin typeface="Gelasio" pitchFamily="34" charset="0"/>
                <a:ea typeface="Gelasio" pitchFamily="34" charset="-122"/>
                <a:cs typeface="Gelasio" pitchFamily="34" charset="-120"/>
              </a:rPr>
              <a:t>3</a:t>
            </a:r>
            <a:endParaRPr lang="en-US" sz="2650" dirty="0"/>
          </a:p>
        </p:txBody>
      </p:sp>
      <p:sp>
        <p:nvSpPr>
          <p:cNvPr id="17" name="Text 15"/>
          <p:cNvSpPr/>
          <p:nvPr/>
        </p:nvSpPr>
        <p:spPr>
          <a:xfrm>
            <a:off x="9866948" y="3179207"/>
            <a:ext cx="3742730" cy="708660"/>
          </a:xfrm>
          <a:prstGeom prst="rect">
            <a:avLst/>
          </a:prstGeom>
          <a:noFill/>
          <a:ln/>
        </p:spPr>
        <p:txBody>
          <a:bodyPr wrap="square" lIns="0" tIns="0" rIns="0" bIns="0" rtlCol="0" anchor="t"/>
          <a:lstStyle/>
          <a:p>
            <a:pPr marL="0" indent="0" algn="ctr">
              <a:lnSpc>
                <a:spcPts val="2750"/>
              </a:lnSpc>
              <a:buNone/>
            </a:pPr>
            <a:r>
              <a:rPr lang="en-US" sz="2200" dirty="0">
                <a:solidFill>
                  <a:srgbClr val="272525"/>
                </a:solidFill>
                <a:latin typeface="Gelasio" pitchFamily="34" charset="0"/>
                <a:ea typeface="Gelasio" pitchFamily="34" charset="-122"/>
                <a:cs typeface="Gelasio" pitchFamily="34" charset="-120"/>
              </a:rPr>
              <a:t>Designing and Performing Review Procedures:</a:t>
            </a:r>
            <a:endParaRPr lang="en-US" sz="2200" dirty="0"/>
          </a:p>
        </p:txBody>
      </p:sp>
      <p:sp>
        <p:nvSpPr>
          <p:cNvPr id="18" name="Text 16"/>
          <p:cNvSpPr/>
          <p:nvPr/>
        </p:nvSpPr>
        <p:spPr>
          <a:xfrm>
            <a:off x="9866948" y="4023955"/>
            <a:ext cx="3742730" cy="3266123"/>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Lato" pitchFamily="34" charset="0"/>
                <a:ea typeface="Lato" pitchFamily="34" charset="-122"/>
                <a:cs typeface="Lato" pitchFamily="34" charset="-120"/>
              </a:rPr>
              <a:t>The practitioner shall design and perform inquiry and analytical procedures:
To address all material items in the financial statements, including disclosures and
To focus on addressing areas in the financial statements where material misstatements are likely to arise.</a:t>
            </a:r>
            <a:endParaRPr lang="en-US" sz="1750" dirty="0"/>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71049" y="605790"/>
            <a:ext cx="10096262" cy="412909"/>
          </a:xfrm>
          <a:prstGeom prst="rect">
            <a:avLst/>
          </a:prstGeom>
          <a:noFill/>
          <a:ln/>
        </p:spPr>
        <p:txBody>
          <a:bodyPr wrap="none" lIns="0" tIns="0" rIns="0" bIns="0" rtlCol="0" anchor="t"/>
          <a:lstStyle/>
          <a:p>
            <a:pPr marL="0" indent="0">
              <a:lnSpc>
                <a:spcPts val="3250"/>
              </a:lnSpc>
              <a:buNone/>
            </a:pPr>
            <a:r>
              <a:rPr lang="en-US" sz="2600" dirty="0">
                <a:solidFill>
                  <a:srgbClr val="312F2B"/>
                </a:solidFill>
                <a:latin typeface="Gelasio" pitchFamily="34" charset="0"/>
                <a:ea typeface="Gelasio" pitchFamily="34" charset="-122"/>
                <a:cs typeface="Gelasio" pitchFamily="34" charset="-120"/>
              </a:rPr>
              <a:t>Overview of Performing the Review Engagement After Its Acceptance</a:t>
            </a:r>
            <a:endParaRPr lang="en-US" sz="2600" dirty="0"/>
          </a:p>
        </p:txBody>
      </p:sp>
      <p:pic>
        <p:nvPicPr>
          <p:cNvPr id="3" name="Image 0" descr="preencoded.png"/>
          <p:cNvPicPr>
            <a:picLocks noChangeAspect="1"/>
          </p:cNvPicPr>
          <p:nvPr/>
        </p:nvPicPr>
        <p:blipFill>
          <a:blip r:embed="rId3"/>
          <a:stretch>
            <a:fillRect/>
          </a:stretch>
        </p:blipFill>
        <p:spPr>
          <a:xfrm>
            <a:off x="771049" y="1459230"/>
            <a:ext cx="550664" cy="550664"/>
          </a:xfrm>
          <a:prstGeom prst="rect">
            <a:avLst/>
          </a:prstGeom>
        </p:spPr>
      </p:pic>
      <p:sp>
        <p:nvSpPr>
          <p:cNvPr id="4" name="Text 1"/>
          <p:cNvSpPr/>
          <p:nvPr/>
        </p:nvSpPr>
        <p:spPr>
          <a:xfrm>
            <a:off x="771049" y="2230160"/>
            <a:ext cx="6378893" cy="688419"/>
          </a:xfrm>
          <a:prstGeom prst="rect">
            <a:avLst/>
          </a:prstGeom>
          <a:noFill/>
          <a:ln/>
        </p:spPr>
        <p:txBody>
          <a:bodyPr wrap="square" lIns="0" tIns="0" rIns="0" bIns="0" rtlCol="0" anchor="t"/>
          <a:lstStyle/>
          <a:p>
            <a:pPr marL="0" indent="0" algn="l">
              <a:lnSpc>
                <a:spcPts val="2700"/>
              </a:lnSpc>
              <a:buNone/>
            </a:pPr>
            <a:r>
              <a:rPr lang="en-US" sz="2150" dirty="0">
                <a:solidFill>
                  <a:srgbClr val="272525"/>
                </a:solidFill>
                <a:latin typeface="Gelasio" pitchFamily="34" charset="0"/>
                <a:ea typeface="Gelasio" pitchFamily="34" charset="-122"/>
                <a:cs typeface="Gelasio" pitchFamily="34" charset="-120"/>
              </a:rPr>
              <a:t>Procedures to Address Specific Circumstances in a Review Engagement</a:t>
            </a:r>
            <a:endParaRPr lang="en-US" sz="2150" dirty="0"/>
          </a:p>
        </p:txBody>
      </p:sp>
      <p:sp>
        <p:nvSpPr>
          <p:cNvPr id="5" name="Text 2"/>
          <p:cNvSpPr/>
          <p:nvPr/>
        </p:nvSpPr>
        <p:spPr>
          <a:xfrm>
            <a:off x="771049" y="3050738"/>
            <a:ext cx="6378893" cy="3171825"/>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During the review engagement, the practitioner shall also comply with the Standards on Auditing by performing specific procedures to address certain circumstances. These circumstances include:
• SA – 550: Related Parties
• SA – 240: Fraud and Non-Compliance with Laws or Regulations
• SA – 570: Going Concern
• SA – 620: Use of Work Performed by Others
• SA – 560: Subsequent events
• SA – 580: Written representations</a:t>
            </a:r>
            <a:endParaRPr lang="en-US" sz="1700" dirty="0"/>
          </a:p>
        </p:txBody>
      </p:sp>
      <p:pic>
        <p:nvPicPr>
          <p:cNvPr id="6" name="Image 1" descr="preencoded.png"/>
          <p:cNvPicPr>
            <a:picLocks noChangeAspect="1"/>
          </p:cNvPicPr>
          <p:nvPr/>
        </p:nvPicPr>
        <p:blipFill>
          <a:blip r:embed="rId4"/>
          <a:stretch>
            <a:fillRect/>
          </a:stretch>
        </p:blipFill>
        <p:spPr>
          <a:xfrm>
            <a:off x="7480340" y="1459230"/>
            <a:ext cx="550664" cy="550664"/>
          </a:xfrm>
          <a:prstGeom prst="rect">
            <a:avLst/>
          </a:prstGeom>
        </p:spPr>
      </p:pic>
      <p:sp>
        <p:nvSpPr>
          <p:cNvPr id="7" name="Text 3"/>
          <p:cNvSpPr/>
          <p:nvPr/>
        </p:nvSpPr>
        <p:spPr>
          <a:xfrm>
            <a:off x="7480340" y="2230160"/>
            <a:ext cx="6379012" cy="1032629"/>
          </a:xfrm>
          <a:prstGeom prst="rect">
            <a:avLst/>
          </a:prstGeom>
          <a:noFill/>
          <a:ln/>
        </p:spPr>
        <p:txBody>
          <a:bodyPr wrap="square" lIns="0" tIns="0" rIns="0" bIns="0" rtlCol="0" anchor="t"/>
          <a:lstStyle/>
          <a:p>
            <a:pPr marL="0" indent="0" algn="l">
              <a:lnSpc>
                <a:spcPts val="2700"/>
              </a:lnSpc>
              <a:buNone/>
            </a:pPr>
            <a:r>
              <a:rPr lang="en-US" sz="2150" dirty="0">
                <a:solidFill>
                  <a:srgbClr val="272525"/>
                </a:solidFill>
                <a:latin typeface="Gelasio" pitchFamily="34" charset="0"/>
                <a:ea typeface="Gelasio" pitchFamily="34" charset="-122"/>
                <a:cs typeface="Gelasio" pitchFamily="34" charset="-120"/>
              </a:rPr>
              <a:t>Additional Procedures when the practitioner becomes aware that the FS may materially misstated:</a:t>
            </a:r>
            <a:endParaRPr lang="en-US" sz="2150" dirty="0"/>
          </a:p>
        </p:txBody>
      </p:sp>
      <p:sp>
        <p:nvSpPr>
          <p:cNvPr id="8" name="Text 4"/>
          <p:cNvSpPr/>
          <p:nvPr/>
        </p:nvSpPr>
        <p:spPr>
          <a:xfrm>
            <a:off x="7480340" y="3394948"/>
            <a:ext cx="6379012" cy="4229100"/>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 Practitioner to perform additional procedures when he/she becomes aware that the financial statements may be materially misstated.
- They may include further inquiry, more detailed analytical procedures, or other procedures like substantive tests or external confirmations. The practitioner must continue these procedures until a conclusion can be reached:
- The matter is unlikely to cause a material misstatement
- The matter does cause a material misstatement
- It is not possible to form a conclusion, leading to a scope limitation Based on this conclusion, the practitioner may need to modify the conclusion on the financial statements.</a:t>
            </a:r>
            <a:endParaRPr lang="en-US" sz="1700" dirty="0"/>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3300" y="660440"/>
            <a:ext cx="13263801" cy="732234"/>
          </a:xfrm>
          <a:prstGeom prst="rect">
            <a:avLst/>
          </a:prstGeom>
          <a:noFill/>
          <a:ln/>
        </p:spPr>
        <p:txBody>
          <a:bodyPr wrap="square" lIns="0" tIns="0" rIns="0" bIns="0" rtlCol="0" anchor="t"/>
          <a:lstStyle/>
          <a:p>
            <a:pPr marL="0" indent="0">
              <a:lnSpc>
                <a:spcPts val="2850"/>
              </a:lnSpc>
              <a:buNone/>
            </a:pPr>
            <a:r>
              <a:rPr lang="en-US" sz="2300" dirty="0">
                <a:solidFill>
                  <a:srgbClr val="312F2B"/>
                </a:solidFill>
                <a:latin typeface="Gelasio" pitchFamily="34" charset="0"/>
                <a:ea typeface="Gelasio" pitchFamily="34" charset="-122"/>
                <a:cs typeface="Gelasio" pitchFamily="34" charset="-120"/>
              </a:rPr>
              <a:t>SRE 2410 - Review of Interim Financial Information Performed by the Independent Auditor of the Entity</a:t>
            </a:r>
            <a:endParaRPr lang="en-US" sz="2300" dirty="0"/>
          </a:p>
        </p:txBody>
      </p:sp>
      <p:sp>
        <p:nvSpPr>
          <p:cNvPr id="3" name="Shape 1"/>
          <p:cNvSpPr/>
          <p:nvPr/>
        </p:nvSpPr>
        <p:spPr>
          <a:xfrm>
            <a:off x="683300" y="1783080"/>
            <a:ext cx="1585767" cy="1569482"/>
          </a:xfrm>
          <a:prstGeom prst="roundRect">
            <a:avLst>
              <a:gd name="adj" fmla="val 5225"/>
            </a:avLst>
          </a:prstGeom>
          <a:solidFill>
            <a:srgbClr val="E8E8E3"/>
          </a:solidFill>
          <a:ln w="7620">
            <a:solidFill>
              <a:srgbClr val="CECEC9"/>
            </a:solidFill>
            <a:prstDash val="solid"/>
          </a:ln>
        </p:spPr>
        <p:txBody>
          <a:bodyPr/>
          <a:lstStyle/>
          <a:p>
            <a:endParaRPr lang="en-IN"/>
          </a:p>
        </p:txBody>
      </p:sp>
      <p:sp>
        <p:nvSpPr>
          <p:cNvPr id="4" name="Text 2"/>
          <p:cNvSpPr/>
          <p:nvPr/>
        </p:nvSpPr>
        <p:spPr>
          <a:xfrm>
            <a:off x="886063" y="2372558"/>
            <a:ext cx="104894" cy="390525"/>
          </a:xfrm>
          <a:prstGeom prst="rect">
            <a:avLst/>
          </a:prstGeom>
          <a:noFill/>
          <a:ln/>
        </p:spPr>
        <p:txBody>
          <a:bodyPr wrap="none" lIns="0" tIns="0" rIns="0" bIns="0" rtlCol="0" anchor="t"/>
          <a:lstStyle/>
          <a:p>
            <a:pPr marL="0" indent="0" algn="ctr">
              <a:lnSpc>
                <a:spcPts val="3050"/>
              </a:lnSpc>
              <a:buNone/>
            </a:pPr>
            <a:r>
              <a:rPr lang="en-US" sz="1900" dirty="0">
                <a:solidFill>
                  <a:srgbClr val="272525"/>
                </a:solidFill>
                <a:latin typeface="Gelasio" pitchFamily="34" charset="0"/>
                <a:ea typeface="Gelasio" pitchFamily="34" charset="-122"/>
                <a:cs typeface="Gelasio" pitchFamily="34" charset="-120"/>
              </a:rPr>
              <a:t>1</a:t>
            </a:r>
            <a:endParaRPr lang="en-US" sz="1900" dirty="0"/>
          </a:p>
        </p:txBody>
      </p:sp>
      <p:sp>
        <p:nvSpPr>
          <p:cNvPr id="5" name="Text 3"/>
          <p:cNvSpPr/>
          <p:nvPr/>
        </p:nvSpPr>
        <p:spPr>
          <a:xfrm>
            <a:off x="2471830" y="1783080"/>
            <a:ext cx="8178906" cy="507563"/>
          </a:xfrm>
          <a:prstGeom prst="rect">
            <a:avLst/>
          </a:prstGeom>
          <a:noFill/>
          <a:ln/>
        </p:spPr>
        <p:txBody>
          <a:bodyPr wrap="none" lIns="0" tIns="0" rIns="0" bIns="0" rtlCol="0" anchor="t"/>
          <a:lstStyle/>
          <a:p>
            <a:pPr marL="0" indent="0" algn="l">
              <a:lnSpc>
                <a:spcPts val="2450"/>
              </a:lnSpc>
              <a:buNone/>
            </a:pPr>
            <a:r>
              <a:rPr lang="en-US" sz="2000" dirty="0">
                <a:solidFill>
                  <a:srgbClr val="272525"/>
                </a:solidFill>
                <a:latin typeface="Lato" pitchFamily="34" charset="0"/>
                <a:ea typeface="Lato" pitchFamily="34" charset="-122"/>
                <a:cs typeface="Lato" pitchFamily="34" charset="-120"/>
              </a:rPr>
              <a:t>Obtain and Update the understanding of the entity and its internal controls:</a:t>
            </a:r>
            <a:endParaRPr lang="en-US" sz="2000" dirty="0"/>
          </a:p>
        </p:txBody>
      </p:sp>
      <p:sp>
        <p:nvSpPr>
          <p:cNvPr id="6" name="Text 4"/>
          <p:cNvSpPr/>
          <p:nvPr/>
        </p:nvSpPr>
        <p:spPr>
          <a:xfrm>
            <a:off x="2471829" y="2407682"/>
            <a:ext cx="11272507" cy="749737"/>
          </a:xfrm>
          <a:prstGeom prst="rect">
            <a:avLst/>
          </a:prstGeom>
          <a:noFill/>
          <a:ln/>
        </p:spPr>
        <p:txBody>
          <a:bodyPr wrap="square" lIns="0" tIns="0" rIns="0" bIns="0" rtlCol="0" anchor="t"/>
          <a:lstStyle/>
          <a:p>
            <a:pPr marL="0" indent="0" algn="l">
              <a:lnSpc>
                <a:spcPts val="1950"/>
              </a:lnSpc>
              <a:buNone/>
            </a:pPr>
            <a:r>
              <a:rPr lang="en-US" sz="1200" dirty="0">
                <a:solidFill>
                  <a:srgbClr val="272525"/>
                </a:solidFill>
                <a:latin typeface="Lato" pitchFamily="34" charset="0"/>
                <a:ea typeface="Lato" pitchFamily="34" charset="-122"/>
                <a:cs typeface="Lato" pitchFamily="34" charset="-120"/>
              </a:rPr>
              <a:t>- </a:t>
            </a:r>
            <a:r>
              <a:rPr lang="en-US" sz="1600" dirty="0">
                <a:solidFill>
                  <a:srgbClr val="272525"/>
                </a:solidFill>
                <a:latin typeface="Lato" pitchFamily="34" charset="0"/>
                <a:ea typeface="Lato" pitchFamily="34" charset="-122"/>
                <a:cs typeface="Lato" pitchFamily="34" charset="-120"/>
              </a:rPr>
              <a:t>Reading recent annual and prior period financial information.
- Effect of corrected and uncorrected misstatements in the previous year financial statements
- Obtaining and reading the internal audit reports and the replies given by the management for the points raised.</a:t>
            </a:r>
            <a:endParaRPr lang="en-US" sz="1600" dirty="0"/>
          </a:p>
        </p:txBody>
      </p:sp>
      <p:sp>
        <p:nvSpPr>
          <p:cNvPr id="7" name="Shape 5"/>
          <p:cNvSpPr/>
          <p:nvPr/>
        </p:nvSpPr>
        <p:spPr>
          <a:xfrm>
            <a:off x="2471830" y="3308748"/>
            <a:ext cx="11377758" cy="45719"/>
          </a:xfrm>
          <a:prstGeom prst="roundRect">
            <a:avLst>
              <a:gd name="adj" fmla="val 717475"/>
            </a:avLst>
          </a:prstGeom>
          <a:solidFill>
            <a:srgbClr val="CECEC9"/>
          </a:solidFill>
          <a:ln/>
        </p:spPr>
        <p:txBody>
          <a:bodyPr/>
          <a:lstStyle/>
          <a:p>
            <a:endParaRPr lang="en-IN"/>
          </a:p>
        </p:txBody>
      </p:sp>
      <p:sp>
        <p:nvSpPr>
          <p:cNvPr id="8" name="Shape 6"/>
          <p:cNvSpPr/>
          <p:nvPr/>
        </p:nvSpPr>
        <p:spPr>
          <a:xfrm>
            <a:off x="683300" y="3450074"/>
            <a:ext cx="2872700" cy="702707"/>
          </a:xfrm>
          <a:prstGeom prst="roundRect">
            <a:avLst>
              <a:gd name="adj" fmla="val 11670"/>
            </a:avLst>
          </a:prstGeom>
          <a:solidFill>
            <a:srgbClr val="E8E8E3"/>
          </a:solidFill>
          <a:ln w="7620">
            <a:solidFill>
              <a:srgbClr val="CECEC9"/>
            </a:solidFill>
            <a:prstDash val="solid"/>
          </a:ln>
        </p:spPr>
        <p:txBody>
          <a:bodyPr/>
          <a:lstStyle/>
          <a:p>
            <a:endParaRPr lang="en-IN"/>
          </a:p>
        </p:txBody>
      </p:sp>
      <p:sp>
        <p:nvSpPr>
          <p:cNvPr id="9" name="Text 7"/>
          <p:cNvSpPr/>
          <p:nvPr/>
        </p:nvSpPr>
        <p:spPr>
          <a:xfrm>
            <a:off x="886063" y="3606165"/>
            <a:ext cx="136327" cy="390525"/>
          </a:xfrm>
          <a:prstGeom prst="rect">
            <a:avLst/>
          </a:prstGeom>
          <a:noFill/>
          <a:ln/>
        </p:spPr>
        <p:txBody>
          <a:bodyPr wrap="none" lIns="0" tIns="0" rIns="0" bIns="0" rtlCol="0" anchor="t"/>
          <a:lstStyle/>
          <a:p>
            <a:pPr marL="0" indent="0" algn="ctr">
              <a:lnSpc>
                <a:spcPts val="3050"/>
              </a:lnSpc>
              <a:buNone/>
            </a:pPr>
            <a:r>
              <a:rPr lang="en-US" sz="1900" dirty="0">
                <a:solidFill>
                  <a:srgbClr val="272525"/>
                </a:solidFill>
                <a:latin typeface="Gelasio" pitchFamily="34" charset="0"/>
                <a:ea typeface="Gelasio" pitchFamily="34" charset="-122"/>
                <a:cs typeface="Gelasio" pitchFamily="34" charset="-120"/>
              </a:rPr>
              <a:t>2</a:t>
            </a:r>
            <a:endParaRPr lang="en-US" sz="1900" dirty="0"/>
          </a:p>
        </p:txBody>
      </p:sp>
      <p:sp>
        <p:nvSpPr>
          <p:cNvPr id="10" name="Text 8"/>
          <p:cNvSpPr/>
          <p:nvPr/>
        </p:nvSpPr>
        <p:spPr>
          <a:xfrm>
            <a:off x="3839781" y="3645218"/>
            <a:ext cx="10107320" cy="351472"/>
          </a:xfrm>
          <a:prstGeom prst="rect">
            <a:avLst/>
          </a:prstGeom>
          <a:noFill/>
          <a:ln/>
        </p:spPr>
        <p:txBody>
          <a:bodyPr wrap="none" lIns="0" tIns="0" rIns="0" bIns="0" rtlCol="0" anchor="t"/>
          <a:lstStyle/>
          <a:p>
            <a:pPr marL="0" indent="0" algn="l">
              <a:lnSpc>
                <a:spcPts val="2450"/>
              </a:lnSpc>
              <a:buNone/>
            </a:pPr>
            <a:r>
              <a:rPr lang="en-US" sz="1600" dirty="0">
                <a:solidFill>
                  <a:srgbClr val="272525"/>
                </a:solidFill>
                <a:latin typeface="Lato" pitchFamily="34" charset="0"/>
                <a:ea typeface="Lato" pitchFamily="34" charset="-122"/>
                <a:cs typeface="Lato" pitchFamily="34" charset="-120"/>
              </a:rPr>
              <a:t>Considering Materiality in a Review of Interim Financial Information</a:t>
            </a:r>
            <a:endParaRPr lang="en-US" sz="1600" dirty="0"/>
          </a:p>
        </p:txBody>
      </p:sp>
      <p:sp>
        <p:nvSpPr>
          <p:cNvPr id="11" name="Shape 9"/>
          <p:cNvSpPr/>
          <p:nvPr/>
        </p:nvSpPr>
        <p:spPr>
          <a:xfrm>
            <a:off x="3742267" y="4053245"/>
            <a:ext cx="10107321" cy="101441"/>
          </a:xfrm>
          <a:prstGeom prst="roundRect">
            <a:avLst>
              <a:gd name="adj" fmla="val 717475"/>
            </a:avLst>
          </a:prstGeom>
          <a:solidFill>
            <a:srgbClr val="CECEC9"/>
          </a:solidFill>
          <a:ln/>
        </p:spPr>
        <p:txBody>
          <a:bodyPr/>
          <a:lstStyle/>
          <a:p>
            <a:endParaRPr lang="en-IN"/>
          </a:p>
        </p:txBody>
      </p:sp>
      <p:sp>
        <p:nvSpPr>
          <p:cNvPr id="12" name="Shape 10"/>
          <p:cNvSpPr/>
          <p:nvPr/>
        </p:nvSpPr>
        <p:spPr>
          <a:xfrm>
            <a:off x="683301" y="4250293"/>
            <a:ext cx="3804032" cy="3318867"/>
          </a:xfrm>
          <a:prstGeom prst="roundRect">
            <a:avLst>
              <a:gd name="adj" fmla="val 2471"/>
            </a:avLst>
          </a:prstGeom>
          <a:solidFill>
            <a:srgbClr val="E8E8E3"/>
          </a:solidFill>
          <a:ln w="7620">
            <a:solidFill>
              <a:srgbClr val="CECEC9"/>
            </a:solidFill>
            <a:prstDash val="solid"/>
          </a:ln>
        </p:spPr>
        <p:txBody>
          <a:bodyPr/>
          <a:lstStyle/>
          <a:p>
            <a:endParaRPr lang="en-IN"/>
          </a:p>
        </p:txBody>
      </p:sp>
      <p:sp>
        <p:nvSpPr>
          <p:cNvPr id="13" name="Text 11"/>
          <p:cNvSpPr/>
          <p:nvPr/>
        </p:nvSpPr>
        <p:spPr>
          <a:xfrm>
            <a:off x="886063" y="5714405"/>
            <a:ext cx="134660" cy="390525"/>
          </a:xfrm>
          <a:prstGeom prst="rect">
            <a:avLst/>
          </a:prstGeom>
          <a:noFill/>
          <a:ln/>
        </p:spPr>
        <p:txBody>
          <a:bodyPr wrap="none" lIns="0" tIns="0" rIns="0" bIns="0" rtlCol="0" anchor="t"/>
          <a:lstStyle/>
          <a:p>
            <a:pPr marL="0" indent="0" algn="ctr">
              <a:lnSpc>
                <a:spcPts val="3050"/>
              </a:lnSpc>
              <a:buNone/>
            </a:pPr>
            <a:r>
              <a:rPr lang="en-US" sz="1900" dirty="0">
                <a:solidFill>
                  <a:srgbClr val="272525"/>
                </a:solidFill>
                <a:latin typeface="Gelasio" pitchFamily="34" charset="0"/>
                <a:ea typeface="Gelasio" pitchFamily="34" charset="-122"/>
                <a:cs typeface="Gelasio" pitchFamily="34" charset="-120"/>
              </a:rPr>
              <a:t>3</a:t>
            </a:r>
            <a:endParaRPr lang="en-US" sz="1900" dirty="0"/>
          </a:p>
        </p:txBody>
      </p:sp>
      <p:sp>
        <p:nvSpPr>
          <p:cNvPr id="14" name="Text 12"/>
          <p:cNvSpPr/>
          <p:nvPr/>
        </p:nvSpPr>
        <p:spPr>
          <a:xfrm>
            <a:off x="4594979" y="4365903"/>
            <a:ext cx="7131459" cy="350996"/>
          </a:xfrm>
          <a:prstGeom prst="rect">
            <a:avLst/>
          </a:prstGeom>
          <a:noFill/>
          <a:ln/>
        </p:spPr>
        <p:txBody>
          <a:bodyPr wrap="none" lIns="0" tIns="0" rIns="0" bIns="0" rtlCol="0" anchor="t"/>
          <a:lstStyle/>
          <a:p>
            <a:pPr marL="0" indent="0" algn="l">
              <a:lnSpc>
                <a:spcPts val="2450"/>
              </a:lnSpc>
              <a:buNone/>
            </a:pPr>
            <a:r>
              <a:rPr lang="en-US" sz="2000" dirty="0">
                <a:solidFill>
                  <a:srgbClr val="272525"/>
                </a:solidFill>
                <a:latin typeface="Lato" pitchFamily="34" charset="0"/>
                <a:ea typeface="Lato" pitchFamily="34" charset="-122"/>
                <a:cs typeface="Lato" pitchFamily="34" charset="-120"/>
              </a:rPr>
              <a:t>Inquiries, Analytical and Other Review Procedures</a:t>
            </a:r>
            <a:endParaRPr lang="en-US" sz="2000" dirty="0"/>
          </a:p>
        </p:txBody>
      </p:sp>
      <p:sp>
        <p:nvSpPr>
          <p:cNvPr id="15" name="Text 13"/>
          <p:cNvSpPr/>
          <p:nvPr/>
        </p:nvSpPr>
        <p:spPr>
          <a:xfrm>
            <a:off x="4690094" y="4844548"/>
            <a:ext cx="9054241" cy="2499122"/>
          </a:xfrm>
          <a:prstGeom prst="rect">
            <a:avLst/>
          </a:prstGeom>
          <a:noFill/>
          <a:ln/>
        </p:spPr>
        <p:txBody>
          <a:bodyPr wrap="square" lIns="0" tIns="0" rIns="0" bIns="0" rtlCol="0" anchor="t"/>
          <a:lstStyle/>
          <a:p>
            <a:pPr marL="0" indent="0" algn="l">
              <a:lnSpc>
                <a:spcPts val="1950"/>
              </a:lnSpc>
              <a:buNone/>
            </a:pPr>
            <a:r>
              <a:rPr lang="en-US" sz="1600" dirty="0">
                <a:solidFill>
                  <a:srgbClr val="272525"/>
                </a:solidFill>
                <a:latin typeface="Lato" pitchFamily="34" charset="0"/>
                <a:ea typeface="Lato" pitchFamily="34" charset="-122"/>
                <a:cs typeface="Lato" pitchFamily="34" charset="-120"/>
              </a:rPr>
              <a:t>- Read the minutes of the meetings of shareholders, those charged with governance, and other appropriate committees to identify matters that affect the interim financial information
- Inquiry with the members of the management responsible for financial and accounting matters, and others as appropriate.
a) Inquire regarding changes in accounting policies
b) Unusual or complex transactions or events
c) Related Party Transactions and their accounting
d) Significant changes in contingent liabilities and commitments
- Agree / reconcile the Interim financial information to the underlying accounting records</a:t>
            </a:r>
            <a:endParaRPr lang="en-US" sz="1600" dirty="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3303" y="560427"/>
            <a:ext cx="5434608" cy="382191"/>
          </a:xfrm>
          <a:prstGeom prst="rect">
            <a:avLst/>
          </a:prstGeom>
          <a:noFill/>
          <a:ln/>
        </p:spPr>
        <p:txBody>
          <a:bodyPr wrap="none" lIns="0" tIns="0" rIns="0" bIns="0" rtlCol="0" anchor="t"/>
          <a:lstStyle/>
          <a:p>
            <a:pPr marL="0" indent="0">
              <a:lnSpc>
                <a:spcPts val="3000"/>
              </a:lnSpc>
              <a:buNone/>
            </a:pPr>
            <a:r>
              <a:rPr lang="en-US" sz="2400" dirty="0">
                <a:solidFill>
                  <a:srgbClr val="312F2B"/>
                </a:solidFill>
                <a:latin typeface="Gelasio" pitchFamily="34" charset="0"/>
                <a:ea typeface="Gelasio" pitchFamily="34" charset="-122"/>
                <a:cs typeface="Gelasio" pitchFamily="34" charset="-120"/>
              </a:rPr>
              <a:t>Other Aspects to be Covered in a Review</a:t>
            </a:r>
            <a:endParaRPr lang="en-US" sz="2400" dirty="0"/>
          </a:p>
        </p:txBody>
      </p:sp>
      <p:sp>
        <p:nvSpPr>
          <p:cNvPr id="3" name="Shape 1"/>
          <p:cNvSpPr/>
          <p:nvPr/>
        </p:nvSpPr>
        <p:spPr>
          <a:xfrm>
            <a:off x="713303" y="1579364"/>
            <a:ext cx="458510" cy="458510"/>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4" name="Text 2"/>
          <p:cNvSpPr/>
          <p:nvPr/>
        </p:nvSpPr>
        <p:spPr>
          <a:xfrm>
            <a:off x="876776" y="1655683"/>
            <a:ext cx="131445" cy="305753"/>
          </a:xfrm>
          <a:prstGeom prst="rect">
            <a:avLst/>
          </a:prstGeom>
          <a:noFill/>
          <a:ln/>
        </p:spPr>
        <p:txBody>
          <a:bodyPr wrap="none" lIns="0" tIns="0" rIns="0" bIns="0" rtlCol="0" anchor="t"/>
          <a:lstStyle/>
          <a:p>
            <a:pPr marL="0" indent="0" algn="ctr">
              <a:lnSpc>
                <a:spcPts val="2400"/>
              </a:lnSpc>
              <a:buNone/>
            </a:pPr>
            <a:r>
              <a:rPr lang="en-US" sz="2400" dirty="0">
                <a:solidFill>
                  <a:srgbClr val="272525"/>
                </a:solidFill>
                <a:latin typeface="Gelasio" pitchFamily="34" charset="0"/>
                <a:ea typeface="Gelasio" pitchFamily="34" charset="-122"/>
                <a:cs typeface="Gelasio" pitchFamily="34" charset="-120"/>
              </a:rPr>
              <a:t>1</a:t>
            </a:r>
            <a:endParaRPr lang="en-US" sz="2400" dirty="0"/>
          </a:p>
        </p:txBody>
      </p:sp>
      <p:sp>
        <p:nvSpPr>
          <p:cNvPr id="5" name="Text 3"/>
          <p:cNvSpPr/>
          <p:nvPr/>
        </p:nvSpPr>
        <p:spPr>
          <a:xfrm>
            <a:off x="1375529" y="1579364"/>
            <a:ext cx="3603188" cy="1630561"/>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Lato" pitchFamily="34" charset="0"/>
                <a:ea typeface="Lato" pitchFamily="34" charset="-122"/>
                <a:cs typeface="Lato" pitchFamily="34" charset="-120"/>
              </a:rPr>
              <a:t>Procedures to Address Specific Circumstances in a Review Engagement – Similar to SRE 2400 such as inquiring about Going Concern, Subsequent Events, Related Party Transactions etc.</a:t>
            </a:r>
            <a:endParaRPr lang="en-US" sz="1600" dirty="0"/>
          </a:p>
        </p:txBody>
      </p:sp>
      <p:sp>
        <p:nvSpPr>
          <p:cNvPr id="6" name="Shape 4"/>
          <p:cNvSpPr/>
          <p:nvPr/>
        </p:nvSpPr>
        <p:spPr>
          <a:xfrm>
            <a:off x="5182433" y="1579364"/>
            <a:ext cx="458510" cy="458510"/>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7" name="Text 5"/>
          <p:cNvSpPr/>
          <p:nvPr/>
        </p:nvSpPr>
        <p:spPr>
          <a:xfrm>
            <a:off x="5326261" y="1655683"/>
            <a:ext cx="170736" cy="305753"/>
          </a:xfrm>
          <a:prstGeom prst="rect">
            <a:avLst/>
          </a:prstGeom>
          <a:noFill/>
          <a:ln/>
        </p:spPr>
        <p:txBody>
          <a:bodyPr wrap="none" lIns="0" tIns="0" rIns="0" bIns="0" rtlCol="0" anchor="t"/>
          <a:lstStyle/>
          <a:p>
            <a:pPr marL="0" indent="0" algn="ctr">
              <a:lnSpc>
                <a:spcPts val="2400"/>
              </a:lnSpc>
              <a:buNone/>
            </a:pPr>
            <a:r>
              <a:rPr lang="en-US" sz="2400" dirty="0">
                <a:solidFill>
                  <a:srgbClr val="272525"/>
                </a:solidFill>
                <a:latin typeface="Gelasio" pitchFamily="34" charset="0"/>
                <a:ea typeface="Gelasio" pitchFamily="34" charset="-122"/>
                <a:cs typeface="Gelasio" pitchFamily="34" charset="-120"/>
              </a:rPr>
              <a:t>2</a:t>
            </a:r>
            <a:endParaRPr lang="en-US" sz="2400" dirty="0"/>
          </a:p>
        </p:txBody>
      </p:sp>
      <p:sp>
        <p:nvSpPr>
          <p:cNvPr id="8" name="Text 6"/>
          <p:cNvSpPr/>
          <p:nvPr/>
        </p:nvSpPr>
        <p:spPr>
          <a:xfrm>
            <a:off x="5844659" y="1579364"/>
            <a:ext cx="3603188" cy="978337"/>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Lato" pitchFamily="34" charset="0"/>
                <a:ea typeface="Lato" pitchFamily="34" charset="-122"/>
                <a:cs typeface="Lato" pitchFamily="34" charset="-120"/>
              </a:rPr>
              <a:t>Obtain Written Representations from the management for acknowledgement of its responsibilities</a:t>
            </a:r>
            <a:endParaRPr lang="en-US" sz="1600" dirty="0"/>
          </a:p>
        </p:txBody>
      </p:sp>
      <p:sp>
        <p:nvSpPr>
          <p:cNvPr id="9" name="Shape 7"/>
          <p:cNvSpPr/>
          <p:nvPr/>
        </p:nvSpPr>
        <p:spPr>
          <a:xfrm>
            <a:off x="9651563" y="1579364"/>
            <a:ext cx="458510" cy="458510"/>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10" name="Text 8"/>
          <p:cNvSpPr/>
          <p:nvPr/>
        </p:nvSpPr>
        <p:spPr>
          <a:xfrm>
            <a:off x="9796463" y="1655683"/>
            <a:ext cx="168712" cy="305753"/>
          </a:xfrm>
          <a:prstGeom prst="rect">
            <a:avLst/>
          </a:prstGeom>
          <a:noFill/>
          <a:ln/>
        </p:spPr>
        <p:txBody>
          <a:bodyPr wrap="none" lIns="0" tIns="0" rIns="0" bIns="0" rtlCol="0" anchor="t"/>
          <a:lstStyle/>
          <a:p>
            <a:pPr marL="0" indent="0" algn="ctr">
              <a:lnSpc>
                <a:spcPts val="2400"/>
              </a:lnSpc>
              <a:buNone/>
            </a:pPr>
            <a:r>
              <a:rPr lang="en-US" sz="2400" dirty="0">
                <a:solidFill>
                  <a:srgbClr val="272525"/>
                </a:solidFill>
                <a:latin typeface="Gelasio" pitchFamily="34" charset="0"/>
                <a:ea typeface="Gelasio" pitchFamily="34" charset="-122"/>
                <a:cs typeface="Gelasio" pitchFamily="34" charset="-120"/>
              </a:rPr>
              <a:t>3</a:t>
            </a:r>
            <a:endParaRPr lang="en-US" sz="2400" dirty="0"/>
          </a:p>
        </p:txBody>
      </p:sp>
      <p:sp>
        <p:nvSpPr>
          <p:cNvPr id="11" name="Text 9"/>
          <p:cNvSpPr/>
          <p:nvPr/>
        </p:nvSpPr>
        <p:spPr>
          <a:xfrm>
            <a:off x="10313789" y="1579364"/>
            <a:ext cx="3603188" cy="19566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Lato" pitchFamily="34" charset="0"/>
                <a:ea typeface="Lato" pitchFamily="34" charset="-122"/>
                <a:cs typeface="Lato" pitchFamily="34" charset="-120"/>
              </a:rPr>
              <a:t>Significant matters or material adjustments to be made shall be communicated to Those Charged with Governance and effect of the same should be considered while drafting the report.</a:t>
            </a:r>
            <a:endParaRPr lang="en-US" sz="1600" dirty="0"/>
          </a:p>
        </p:txBody>
      </p:sp>
      <p:sp>
        <p:nvSpPr>
          <p:cNvPr id="12" name="Shape 10"/>
          <p:cNvSpPr/>
          <p:nvPr/>
        </p:nvSpPr>
        <p:spPr>
          <a:xfrm>
            <a:off x="713303" y="3968948"/>
            <a:ext cx="458510" cy="458510"/>
          </a:xfrm>
          <a:prstGeom prst="roundRect">
            <a:avLst>
              <a:gd name="adj" fmla="val 18669"/>
            </a:avLst>
          </a:prstGeom>
          <a:solidFill>
            <a:srgbClr val="E8E8E3"/>
          </a:solidFill>
          <a:ln w="7620">
            <a:solidFill>
              <a:srgbClr val="CECEC9"/>
            </a:solidFill>
            <a:prstDash val="solid"/>
          </a:ln>
        </p:spPr>
        <p:txBody>
          <a:bodyPr/>
          <a:lstStyle/>
          <a:p>
            <a:endParaRPr lang="en-IN"/>
          </a:p>
        </p:txBody>
      </p:sp>
      <p:sp>
        <p:nvSpPr>
          <p:cNvPr id="13" name="Text 11"/>
          <p:cNvSpPr/>
          <p:nvPr/>
        </p:nvSpPr>
        <p:spPr>
          <a:xfrm>
            <a:off x="856178" y="4045268"/>
            <a:ext cx="172760" cy="305753"/>
          </a:xfrm>
          <a:prstGeom prst="rect">
            <a:avLst/>
          </a:prstGeom>
          <a:noFill/>
          <a:ln/>
        </p:spPr>
        <p:txBody>
          <a:bodyPr wrap="none" lIns="0" tIns="0" rIns="0" bIns="0" rtlCol="0" anchor="t"/>
          <a:lstStyle/>
          <a:p>
            <a:pPr marL="0" indent="0" algn="ctr">
              <a:lnSpc>
                <a:spcPts val="2400"/>
              </a:lnSpc>
              <a:buNone/>
            </a:pPr>
            <a:r>
              <a:rPr lang="en-US" sz="2400" dirty="0">
                <a:solidFill>
                  <a:srgbClr val="272525"/>
                </a:solidFill>
                <a:latin typeface="Gelasio" pitchFamily="34" charset="0"/>
                <a:ea typeface="Gelasio" pitchFamily="34" charset="-122"/>
                <a:cs typeface="Gelasio" pitchFamily="34" charset="-120"/>
              </a:rPr>
              <a:t>4</a:t>
            </a:r>
            <a:endParaRPr lang="en-US" sz="2400" dirty="0"/>
          </a:p>
        </p:txBody>
      </p:sp>
      <p:sp>
        <p:nvSpPr>
          <p:cNvPr id="14" name="Text 12"/>
          <p:cNvSpPr/>
          <p:nvPr/>
        </p:nvSpPr>
        <p:spPr>
          <a:xfrm>
            <a:off x="1375529" y="3968948"/>
            <a:ext cx="2547580" cy="318492"/>
          </a:xfrm>
          <a:prstGeom prst="rect">
            <a:avLst/>
          </a:prstGeom>
          <a:noFill/>
          <a:ln/>
        </p:spPr>
        <p:txBody>
          <a:bodyPr wrap="none" lIns="0" tIns="0" rIns="0" bIns="0" rtlCol="0" anchor="t"/>
          <a:lstStyle/>
          <a:p>
            <a:pPr marL="0" indent="0">
              <a:lnSpc>
                <a:spcPts val="2500"/>
              </a:lnSpc>
              <a:buNone/>
            </a:pPr>
            <a:r>
              <a:rPr lang="en-US" sz="2000" dirty="0">
                <a:solidFill>
                  <a:srgbClr val="272525"/>
                </a:solidFill>
                <a:latin typeface="Gelasio" pitchFamily="34" charset="0"/>
                <a:ea typeface="Gelasio" pitchFamily="34" charset="-122"/>
                <a:cs typeface="Gelasio" pitchFamily="34" charset="-120"/>
              </a:rPr>
              <a:t>Contents of Report</a:t>
            </a:r>
            <a:endParaRPr lang="en-US" sz="2000" dirty="0"/>
          </a:p>
        </p:txBody>
      </p:sp>
      <p:sp>
        <p:nvSpPr>
          <p:cNvPr id="15" name="Text 13"/>
          <p:cNvSpPr/>
          <p:nvPr/>
        </p:nvSpPr>
        <p:spPr>
          <a:xfrm>
            <a:off x="1375529" y="4409718"/>
            <a:ext cx="12541568" cy="3261122"/>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Lato" pitchFamily="34" charset="0"/>
                <a:ea typeface="Lato" pitchFamily="34" charset="-122"/>
                <a:cs typeface="Lato" pitchFamily="34" charset="-120"/>
              </a:rPr>
              <a:t>- Title
- Addressee
- Introductory Paragraph – identifying the financial statements/information reviewed as the case may be
- Responsibility of Management – preparation of and the internal control relating to financial statements/information.
- Practitioner’s/Auditor’s Responsibilities – to provide only a conclusion
- Description of a review and its limitations – (limited assurance, reduced scope of work performed and only conclusion is given)
- Conclusion Paragraph including modified conclusions (Adverse, Disclaimer, Qualified) if any.
- The Date of the Report
- Signature
- The Place of Signature</a:t>
            </a:r>
            <a:endParaRPr lang="en-US" sz="1600" dirty="0"/>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673</Words>
  <Application>Microsoft Office PowerPoint</Application>
  <PresentationFormat>Custom</PresentationFormat>
  <Paragraphs>69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Gelasio</vt:lpstr>
      <vt:lpstr>Calibri</vt:lpstr>
      <vt:lpstr>Lato</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sirccpe@icai.in</cp:lastModifiedBy>
  <cp:revision>4</cp:revision>
  <dcterms:created xsi:type="dcterms:W3CDTF">2024-12-08T11:17:31Z</dcterms:created>
  <dcterms:modified xsi:type="dcterms:W3CDTF">2024-12-11T11:20:29Z</dcterms:modified>
</cp:coreProperties>
</file>